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11" Type="http://schemas.openxmlformats.org/officeDocument/2006/relationships/slide" Target="slides/slide6.xml"/><Relationship Id="rId22" Type="http://schemas.openxmlformats.org/officeDocument/2006/relationships/font" Target="fonts/Inter-boldItalic.fntdata"/><Relationship Id="rId10" Type="http://schemas.openxmlformats.org/officeDocument/2006/relationships/slide" Target="slides/slide5.xml"/><Relationship Id="rId21" Type="http://schemas.openxmlformats.org/officeDocument/2006/relationships/font" Target="fonts/Inter-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Halant-regular.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Inter-regular.fntdata"/><Relationship Id="rId6" Type="http://schemas.openxmlformats.org/officeDocument/2006/relationships/slide" Target="slides/slide1.xml"/><Relationship Id="rId18" Type="http://schemas.openxmlformats.org/officeDocument/2006/relationships/font" Target="fonts/Halant-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605cc87e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605cc87e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2d63102aca1_0_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2d63102aca1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2d63102aca1_0_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2d63102aca1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0605cc87ef_0_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0605cc87ef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1af1b3054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1af1b3054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0605cc87ef_0_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0605cc87ef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1af1b30544_0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1af1b30544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30605cc87ef_0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30605cc87ef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2d63102aca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2d63102aca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d63102aca1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2d63102aca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d63102aca1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d63102aca1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fa9He7JWpjS7b3ht-MUWLCJegis9Uus662YXfdWZjEM/edit?usp=sharing" TargetMode="External"/><Relationship Id="rId6" Type="http://schemas.openxmlformats.org/officeDocument/2006/relationships/hyperlink" Target="https://docs.google.com/presentation/d/1fa9He7JWpjS7b3ht-MUWLCJegis9Uus662YXfdWZjEM/edit?usp=sharing" TargetMode="External"/><Relationship Id="rId7" Type="http://schemas.openxmlformats.org/officeDocument/2006/relationships/hyperlink" Target="https://www.oerproject.com/OER-Materials/OER-Media/HTML-Articles/Origins/Unit6/Indian-Ocean-Trade-Routes" TargetMode="External"/><Relationship Id="rId8" Type="http://schemas.openxmlformats.org/officeDocument/2006/relationships/hyperlink" Target="https://www.thoughtco.com/indian-ocean-trade-routes-195514"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Indian Ocean </a:t>
            </a:r>
            <a:r>
              <a:rPr lang="en" sz="2400">
                <a:solidFill>
                  <a:schemeClr val="dk1"/>
                </a:solidFill>
                <a:latin typeface="Halant"/>
                <a:ea typeface="Halant"/>
                <a:cs typeface="Halant"/>
                <a:sym typeface="Halant"/>
              </a:rPr>
              <a:t>Trade Routes Newscast</a:t>
            </a:r>
            <a:endParaRPr sz="24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655288"/>
            <a:ext cx="6583800" cy="3555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With your group, you will create a “newscast” that focuses on an assigned </a:t>
            </a:r>
            <a:r>
              <a:rPr lang="en" sz="1200">
                <a:solidFill>
                  <a:schemeClr val="dk1"/>
                </a:solidFill>
                <a:latin typeface="Inter"/>
                <a:ea typeface="Inter"/>
                <a:cs typeface="Inter"/>
                <a:sym typeface="Inter"/>
              </a:rPr>
              <a:t>trade</a:t>
            </a:r>
            <a:r>
              <a:rPr lang="en" sz="1200">
                <a:solidFill>
                  <a:schemeClr val="dk1"/>
                </a:solidFill>
                <a:latin typeface="Inter"/>
                <a:ea typeface="Inter"/>
                <a:cs typeface="Inter"/>
                <a:sym typeface="Inter"/>
              </a:rPr>
              <a:t> route in Afro-Eurasia. Your project will include the following: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Coverage of a “news story” about your assigned trade route. This should include information on the goods/ideas traded, where it is located, and what major empires/kingdoms are impacted by the trade route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 “commercial” about a key technology that influenced trade development along that trade route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An interview with a key figure related to the trade route (Marco Polo, Ibn Battuta, Zheng He, Mansa Musa, etc.)</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Answer the following questions to help guide you as you write your newscast.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You can use the </a:t>
            </a:r>
            <a:r>
              <a:rPr lang="en" sz="1200" u="sng">
                <a:solidFill>
                  <a:schemeClr val="hlink"/>
                </a:solidFill>
                <a:latin typeface="Inter"/>
                <a:ea typeface="Inter"/>
                <a:cs typeface="Inter"/>
                <a:sym typeface="Inter"/>
                <a:hlinkClick r:id="rId5"/>
              </a:rPr>
              <a:t>Indian Ocean </a:t>
            </a:r>
            <a:r>
              <a:rPr lang="en" sz="1200" u="sng">
                <a:solidFill>
                  <a:schemeClr val="hlink"/>
                </a:solidFill>
                <a:latin typeface="Inter"/>
                <a:ea typeface="Inter"/>
                <a:cs typeface="Inter"/>
                <a:sym typeface="Inter"/>
                <a:hlinkClick r:id="rId6"/>
              </a:rPr>
              <a:t>Trade Routes Presentation</a:t>
            </a:r>
            <a:r>
              <a:rPr lang="en" sz="1200">
                <a:solidFill>
                  <a:schemeClr val="dk1"/>
                </a:solidFill>
                <a:latin typeface="Inter"/>
                <a:ea typeface="Inter"/>
                <a:cs typeface="Inter"/>
                <a:sym typeface="Inter"/>
              </a:rPr>
              <a:t> to get you started on your research. Linked below are some websites that will also help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Indian Ocean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Indian Ocean Trade Routes</a:t>
            </a:r>
            <a:endParaRPr sz="12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8" name="Shape 148"/>
        <p:cNvGrpSpPr/>
        <p:nvPr/>
      </p:nvGrpSpPr>
      <p:grpSpPr>
        <a:xfrm>
          <a:off x="0" y="0"/>
          <a:ext cx="0" cy="0"/>
          <a:chOff x="0" y="0"/>
          <a:chExt cx="0" cy="0"/>
        </a:xfrm>
      </p:grpSpPr>
      <p:sp>
        <p:nvSpPr>
          <p:cNvPr id="149" name="Google Shape;149;p2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Interview Script (Exemplar)</a:t>
            </a:r>
            <a:endParaRPr sz="2400">
              <a:solidFill>
                <a:schemeClr val="dk1"/>
              </a:solidFill>
              <a:latin typeface="Halant"/>
              <a:ea typeface="Halant"/>
              <a:cs typeface="Halant"/>
              <a:sym typeface="Halant"/>
            </a:endParaRPr>
          </a:p>
        </p:txBody>
      </p:sp>
      <p:pic>
        <p:nvPicPr>
          <p:cNvPr id="150" name="Google Shape;150;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1" name="Google Shape;151;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2" name="Google Shape;152;p2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3" name="Google Shape;153;p22"/>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interview with a key figure below.</a:t>
            </a:r>
            <a:endParaRPr sz="1200">
              <a:solidFill>
                <a:schemeClr val="dk1"/>
              </a:solidFill>
              <a:latin typeface="Inter"/>
              <a:ea typeface="Inter"/>
              <a:cs typeface="Inter"/>
              <a:sym typeface="Inter"/>
            </a:endParaRPr>
          </a:p>
        </p:txBody>
      </p:sp>
      <p:sp>
        <p:nvSpPr>
          <p:cNvPr id="154" name="Google Shape;154;p22"/>
          <p:cNvSpPr txBox="1"/>
          <p:nvPr/>
        </p:nvSpPr>
        <p:spPr>
          <a:xfrm>
            <a:off x="509750" y="1071538"/>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Host:</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“Welcome to Trade Route Voices! Today, we’re thrilled to be joined by Zheng He, the legendary admiral of the Ming Dynasty, who led some of the greatest maritime expeditions along the Indian Ocean Trade Network. Welcome, Admiral Zheng He!”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Zheng He: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“Thank you for having me. It is an honor to share my story.”</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Host:</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“You commanded enormous fleets that traveled the Indian Ocean. What motivated these voyages?”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Zheng He: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“Our emperor sought to demonstrate China’s power, establish diplomatic ties, and expand trade relationships with regions as far as East Africa and the Arabian Peninsula. These voyages brought prosperity and showcased the greatness of the Ming Dynasty.”</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Host:</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“What challenges did you face on these long expeditions?”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Zheng He: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“Managing fleets of over 300 ships and thousands of men across vast oceans required precision and discipline. But we overcame these challenges with superior navigation tools, skilled sailors, and the support of monsoon winds.”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Host:</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“Your voyages brought back incredible goods and knowledge. What impact did this have on China and the Indian Ocean region?”</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Zheng He: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“Our expeditions introduced exotic goods like spices and precious stones to China while strengthening trade networks. They also fostered cultural exchanges and enhanced diplomatic relations with many kingdoms, from Calicut to Kilwa.”</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p:txBody>
      </p:sp>
      <p:sp>
        <p:nvSpPr>
          <p:cNvPr id="155" name="Google Shape;155;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9" name="Shape 159"/>
        <p:cNvGrpSpPr/>
        <p:nvPr/>
      </p:nvGrpSpPr>
      <p:grpSpPr>
        <a:xfrm>
          <a:off x="0" y="0"/>
          <a:ext cx="0" cy="0"/>
          <a:chOff x="0" y="0"/>
          <a:chExt cx="0" cy="0"/>
        </a:xfrm>
      </p:grpSpPr>
      <p:sp>
        <p:nvSpPr>
          <p:cNvPr id="160" name="Google Shape;160;p2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Interview Script (Exemplar)</a:t>
            </a:r>
            <a:endParaRPr sz="2400">
              <a:solidFill>
                <a:schemeClr val="dk1"/>
              </a:solidFill>
              <a:latin typeface="Halant"/>
              <a:ea typeface="Halant"/>
              <a:cs typeface="Halant"/>
              <a:sym typeface="Halant"/>
            </a:endParaRPr>
          </a:p>
        </p:txBody>
      </p:sp>
      <p:pic>
        <p:nvPicPr>
          <p:cNvPr id="161" name="Google Shape;161;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2" name="Google Shape;162;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3" name="Google Shape;163;p2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4" name="Google Shape;164;p23"/>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interview with a key figure below.</a:t>
            </a:r>
            <a:endParaRPr sz="1200">
              <a:solidFill>
                <a:schemeClr val="dk1"/>
              </a:solidFill>
              <a:latin typeface="Inter"/>
              <a:ea typeface="Inter"/>
              <a:cs typeface="Inter"/>
              <a:sym typeface="Inter"/>
            </a:endParaRPr>
          </a:p>
        </p:txBody>
      </p:sp>
      <p:sp>
        <p:nvSpPr>
          <p:cNvPr id="165" name="Google Shape;165;p23"/>
          <p:cNvSpPr txBox="1"/>
          <p:nvPr/>
        </p:nvSpPr>
        <p:spPr>
          <a:xfrm>
            <a:off x="509750" y="1071538"/>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Host:</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“Thank you, Zheng He, for sharing your extraordinary experiences. Your contributions to the Indian Ocean Trade Network are truly monumental.”</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Zheng He: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seas are vast, but they connect us all. Thank you for having me.”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Host:</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“That’s all for today on Trade Route Voices. Join us next time for more stories from history’s most influential travelers!”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p:txBody>
      </p:sp>
      <p:sp>
        <p:nvSpPr>
          <p:cNvPr id="166" name="Google Shape;166;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Newscast Research</a:t>
            </a:r>
            <a:endParaRPr sz="24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7" name="Google Shape;67;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8" name="Google Shape;68;p14"/>
          <p:cNvSpPr txBox="1"/>
          <p:nvPr/>
        </p:nvSpPr>
        <p:spPr>
          <a:xfrm>
            <a:off x="594300" y="655288"/>
            <a:ext cx="6583800" cy="8311800"/>
          </a:xfrm>
          <a:prstGeom prst="rect">
            <a:avLst/>
          </a:prstGeom>
          <a:noFill/>
          <a:ln>
            <a:noFill/>
          </a:ln>
        </p:spPr>
        <p:txBody>
          <a:bodyPr anchorCtr="0" anchor="t" bIns="91425" lIns="91425" spcFirstLastPara="1" rIns="91425" wrap="square" tIns="91425">
            <a:spAutoFit/>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significance of your assigned trade route.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and explain three goods/ ideas/ technologies/ beliefs that diffused along your assigned trade route.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a key technology that fostered trade along your assigned trade route and explain how it increased trade.</a:t>
            </a:r>
            <a:r>
              <a:rPr b="1" lang="en" sz="1200">
                <a:solidFill>
                  <a:schemeClr val="dk1"/>
                </a:solidFill>
                <a:latin typeface="Inter"/>
                <a:ea typeface="Inter"/>
                <a:cs typeface="Inter"/>
                <a:sym typeface="Inter"/>
              </a:rPr>
              <a:t> </a:t>
            </a:r>
            <a:br>
              <a:rPr b="1" lang="en" sz="1200">
                <a:solidFill>
                  <a:schemeClr val="dk1"/>
                </a:solidFill>
                <a:latin typeface="Inter"/>
                <a:ea typeface="Inter"/>
                <a:cs typeface="Inter"/>
                <a:sym typeface="Inter"/>
              </a:rPr>
            </a:br>
            <a:br>
              <a:rPr b="1" lang="en" sz="1200">
                <a:solidFill>
                  <a:schemeClr val="dk1"/>
                </a:solidFill>
                <a:latin typeface="Inter"/>
                <a:ea typeface="Inter"/>
                <a:cs typeface="Inter"/>
                <a:sym typeface="Inter"/>
              </a:rPr>
            </a:br>
            <a:br>
              <a:rPr b="1" lang="en" sz="1200">
                <a:solidFill>
                  <a:schemeClr val="dk1"/>
                </a:solidFill>
                <a:latin typeface="Inter"/>
                <a:ea typeface="Inter"/>
                <a:cs typeface="Inter"/>
                <a:sym typeface="Inter"/>
              </a:rPr>
            </a:br>
            <a:br>
              <a:rPr b="1" lang="en" sz="1200">
                <a:solidFill>
                  <a:schemeClr val="dk1"/>
                </a:solidFill>
                <a:latin typeface="Inter"/>
                <a:ea typeface="Inter"/>
                <a:cs typeface="Inter"/>
                <a:sym typeface="Inter"/>
              </a:rPr>
            </a:br>
            <a:br>
              <a:rPr b="1" lang="en" sz="1200">
                <a:solidFill>
                  <a:schemeClr val="dk1"/>
                </a:solidFill>
                <a:latin typeface="Inter"/>
                <a:ea typeface="Inter"/>
                <a:cs typeface="Inter"/>
                <a:sym typeface="Inter"/>
              </a:rPr>
            </a:b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one key figure who traveled along your assigned trade route and explain their significance.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Compare your trade route to one of the other trade routes. Think about was traded, what ideas diffused, what technologies were used, etc.</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Newscast Instructions</a:t>
            </a:r>
            <a:endParaRPr sz="2400">
              <a:solidFill>
                <a:schemeClr val="dk1"/>
              </a:solidFill>
              <a:latin typeface="Halant"/>
              <a:ea typeface="Halant"/>
              <a:cs typeface="Halant"/>
              <a:sym typeface="Halant"/>
            </a:endParaRPr>
          </a:p>
        </p:txBody>
      </p:sp>
      <p:pic>
        <p:nvPicPr>
          <p:cNvPr id="75" name="Google Shape;75;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 name="Google Shape;76;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7" name="Google Shape;77;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8" name="Google Shape;78;p15"/>
          <p:cNvSpPr txBox="1"/>
          <p:nvPr/>
        </p:nvSpPr>
        <p:spPr>
          <a:xfrm>
            <a:off x="594300" y="655288"/>
            <a:ext cx="6583800" cy="8404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u="sng">
                <a:solidFill>
                  <a:schemeClr val="dk1"/>
                </a:solidFill>
                <a:latin typeface="Inter"/>
                <a:ea typeface="Inter"/>
                <a:cs typeface="Inter"/>
                <a:sym typeface="Inter"/>
              </a:rPr>
              <a:t>News Story Guidelines</a:t>
            </a:r>
            <a:endParaRPr b="1" u="sng">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Purpose</a:t>
            </a:r>
            <a:r>
              <a:rPr lang="en" sz="1200">
                <a:solidFill>
                  <a:schemeClr val="dk1"/>
                </a:solidFill>
                <a:latin typeface="Inter"/>
                <a:ea typeface="Inter"/>
                <a:cs typeface="Inter"/>
                <a:sym typeface="Inter"/>
              </a:rPr>
              <a:t>: To inform viewers about your trade route’s importance.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Structure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Opening Anchor Segment</a:t>
            </a:r>
            <a:r>
              <a:rPr lang="en" sz="1200">
                <a:solidFill>
                  <a:schemeClr val="dk1"/>
                </a:solidFill>
                <a:latin typeface="Inter"/>
                <a:ea typeface="Inter"/>
                <a:cs typeface="Inter"/>
                <a:sym typeface="Inter"/>
              </a:rPr>
              <a:t>: Start with a brief introduction:</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Name your trade route (e.g., Silk Road, Trans-Saharan Trade, Indian Ocean Trade Network).</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Identify the geographical location (major regions or continents it connects).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Key Details</a:t>
            </a:r>
            <a:r>
              <a:rPr lang="en" sz="1200">
                <a:solidFill>
                  <a:schemeClr val="dk1"/>
                </a:solidFill>
                <a:latin typeface="Inter"/>
                <a:ea typeface="Inter"/>
                <a:cs typeface="Inter"/>
                <a:sym typeface="Inter"/>
              </a:rPr>
              <a:t>: Cover the following in your story:</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goods are traded (e.g., silk, spices, gold, salt)?</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ideas or religions are spread (e.g., Buddhism, Islam, cultural practices)?</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Which major empires or kingdoms are involved (e.g., Mongols, Mali, Gupta, or Abbasid)?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Closing</a:t>
            </a:r>
            <a:r>
              <a:rPr lang="en" sz="1200">
                <a:solidFill>
                  <a:schemeClr val="dk1"/>
                </a:solidFill>
                <a:latin typeface="Inter"/>
                <a:ea typeface="Inter"/>
                <a:cs typeface="Inter"/>
                <a:sym typeface="Inter"/>
              </a:rPr>
              <a:t>: Summarize why this trade route is significant to Afro-Eurasian societies.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u="sng">
                <a:solidFill>
                  <a:schemeClr val="dk1"/>
                </a:solidFill>
                <a:latin typeface="Inter"/>
                <a:ea typeface="Inter"/>
                <a:cs typeface="Inter"/>
                <a:sym typeface="Inter"/>
              </a:rPr>
              <a:t>Commercial Guidelines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Purpose</a:t>
            </a:r>
            <a:r>
              <a:rPr lang="en" sz="1200">
                <a:solidFill>
                  <a:schemeClr val="dk1"/>
                </a:solidFill>
                <a:latin typeface="Inter"/>
                <a:ea typeface="Inter"/>
                <a:cs typeface="Inter"/>
                <a:sym typeface="Inter"/>
              </a:rPr>
              <a:t>: To advertise a key technology that impacted trade along your route.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Structure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Product Name</a:t>
            </a:r>
            <a:r>
              <a:rPr lang="en" sz="1200">
                <a:solidFill>
                  <a:schemeClr val="dk1"/>
                </a:solidFill>
                <a:latin typeface="Inter"/>
                <a:ea typeface="Inter"/>
                <a:cs typeface="Inter"/>
                <a:sym typeface="Inter"/>
              </a:rPr>
              <a:t>: Introduce the technology or innovation (e.g., camel saddle, dhow ships, paper money, or compass).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Description</a:t>
            </a:r>
            <a:r>
              <a:rPr lang="en" sz="1200">
                <a:solidFill>
                  <a:schemeClr val="dk1"/>
                </a:solidFill>
                <a:latin typeface="Inter"/>
                <a:ea typeface="Inter"/>
                <a:cs typeface="Inter"/>
                <a:sym typeface="Inter"/>
              </a:rPr>
              <a:t>: Explain how the technology works and why it’s important for trade on this route.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Creative Hook</a:t>
            </a:r>
            <a:r>
              <a:rPr lang="en" sz="1200">
                <a:solidFill>
                  <a:schemeClr val="dk1"/>
                </a:solidFill>
                <a:latin typeface="Inter"/>
                <a:ea typeface="Inter"/>
                <a:cs typeface="Inter"/>
                <a:sym typeface="Inter"/>
              </a:rPr>
              <a:t>: Use a catchy slogan or demonstration to show how the technology improves trade efficiency.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u="sng">
                <a:solidFill>
                  <a:schemeClr val="dk1"/>
                </a:solidFill>
                <a:latin typeface="Inter"/>
                <a:ea typeface="Inter"/>
                <a:cs typeface="Inter"/>
                <a:sym typeface="Inter"/>
              </a:rPr>
              <a:t>Interview Guidelines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Purpose</a:t>
            </a:r>
            <a:r>
              <a:rPr lang="en" sz="1200">
                <a:solidFill>
                  <a:schemeClr val="dk1"/>
                </a:solidFill>
                <a:latin typeface="Inter"/>
                <a:ea typeface="Inter"/>
                <a:cs typeface="Inter"/>
                <a:sym typeface="Inter"/>
              </a:rPr>
              <a:t>: To highlight the experiences of a historical figure connected to your trade route.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br>
              <a:rPr lang="en" sz="1200">
                <a:solidFill>
                  <a:schemeClr val="dk1"/>
                </a:solidFill>
                <a:latin typeface="Inter"/>
                <a:ea typeface="Inter"/>
                <a:cs typeface="Inter"/>
                <a:sym typeface="Inter"/>
              </a:rPr>
            </a:br>
            <a:r>
              <a:rPr b="1" lang="en" sz="1200">
                <a:solidFill>
                  <a:schemeClr val="dk1"/>
                </a:solidFill>
                <a:latin typeface="Inter"/>
                <a:ea typeface="Inter"/>
                <a:cs typeface="Inter"/>
                <a:sym typeface="Inter"/>
              </a:rPr>
              <a:t>Structure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Introduction of Guest</a:t>
            </a:r>
            <a:r>
              <a:rPr lang="en" sz="1200">
                <a:solidFill>
                  <a:schemeClr val="dk1"/>
                </a:solidFill>
                <a:latin typeface="Inter"/>
                <a:ea typeface="Inter"/>
                <a:cs typeface="Inter"/>
                <a:sym typeface="Inter"/>
              </a:rPr>
              <a:t>: Briefly introduce the person being interviewed and their connection to the trade route (e.g., "Today, we welcome Marco Polo, a traveler who journeyed along the Silk Road!").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Questions and Answers</a:t>
            </a:r>
            <a:r>
              <a:rPr lang="en" sz="1200">
                <a:solidFill>
                  <a:schemeClr val="dk1"/>
                </a:solidFill>
                <a:latin typeface="Inter"/>
                <a:ea typeface="Inter"/>
                <a:cs typeface="Inter"/>
                <a:sym typeface="Inter"/>
              </a:rPr>
              <a:t>: Prepare at least 3-5 historically accurate questions to ask your guest, such as:</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motivated you to travel this trade route?</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challenges did you face along the way?</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How did the trade route affect the people or places you visited?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Wrap-Up</a:t>
            </a:r>
            <a:r>
              <a:rPr lang="en" sz="1200">
                <a:solidFill>
                  <a:schemeClr val="dk1"/>
                </a:solidFill>
                <a:latin typeface="Inter"/>
                <a:ea typeface="Inter"/>
                <a:cs typeface="Inter"/>
                <a:sym typeface="Inter"/>
              </a:rPr>
              <a:t>: Conclude with how this person’s actions or experiences highlight the importance of the trade route.</a:t>
            </a:r>
            <a:endParaRPr sz="1200">
              <a:solidFill>
                <a:schemeClr val="dk1"/>
              </a:solidFill>
              <a:latin typeface="Inter"/>
              <a:ea typeface="Inter"/>
              <a:cs typeface="Inter"/>
              <a:sym typeface="Inter"/>
            </a:endParaRPr>
          </a:p>
        </p:txBody>
      </p:sp>
      <p:sp>
        <p:nvSpPr>
          <p:cNvPr id="79" name="Google Shape;79;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sp>
        <p:nvSpPr>
          <p:cNvPr id="84" name="Google Shape;84;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News Story</a:t>
            </a:r>
            <a:endParaRPr sz="2400">
              <a:solidFill>
                <a:schemeClr val="dk1"/>
              </a:solidFill>
              <a:latin typeface="Halant"/>
              <a:ea typeface="Halant"/>
              <a:cs typeface="Halant"/>
              <a:sym typeface="Halant"/>
            </a:endParaRPr>
          </a:p>
        </p:txBody>
      </p:sp>
      <p:pic>
        <p:nvPicPr>
          <p:cNvPr id="85" name="Google Shape;8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6" name="Google Shape;8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7" name="Google Shape;87;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8" name="Google Shape;88;p16"/>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news story below.</a:t>
            </a:r>
            <a:endParaRPr sz="1200">
              <a:solidFill>
                <a:schemeClr val="dk1"/>
              </a:solidFill>
              <a:latin typeface="Inter"/>
              <a:ea typeface="Inter"/>
              <a:cs typeface="Inter"/>
              <a:sym typeface="Inter"/>
            </a:endParaRPr>
          </a:p>
        </p:txBody>
      </p:sp>
      <p:sp>
        <p:nvSpPr>
          <p:cNvPr id="89" name="Google Shape;89;p16"/>
          <p:cNvSpPr txBox="1"/>
          <p:nvPr/>
        </p:nvSpPr>
        <p:spPr>
          <a:xfrm>
            <a:off x="556825" y="11806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500">
              <a:solidFill>
                <a:srgbClr val="595959"/>
              </a:solidFill>
              <a:latin typeface="Inter"/>
              <a:ea typeface="Inter"/>
              <a:cs typeface="Inter"/>
              <a:sym typeface="Inter"/>
            </a:endParaRPr>
          </a:p>
        </p:txBody>
      </p:sp>
      <p:sp>
        <p:nvSpPr>
          <p:cNvPr id="90" name="Google Shape;90;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sp>
        <p:nvSpPr>
          <p:cNvPr id="95" name="Google Shape;95;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500">
                <a:solidFill>
                  <a:schemeClr val="dk1"/>
                </a:solidFill>
                <a:latin typeface="Halant"/>
                <a:ea typeface="Halant"/>
                <a:cs typeface="Halant"/>
                <a:sym typeface="Halant"/>
              </a:rPr>
              <a:t>Trade Routes Technology Commercial </a:t>
            </a:r>
            <a:endParaRPr sz="2400">
              <a:solidFill>
                <a:schemeClr val="dk1"/>
              </a:solidFill>
              <a:latin typeface="Halant"/>
              <a:ea typeface="Halant"/>
              <a:cs typeface="Halant"/>
              <a:sym typeface="Halant"/>
            </a:endParaRPr>
          </a:p>
        </p:txBody>
      </p:sp>
      <p:pic>
        <p:nvPicPr>
          <p:cNvPr id="96" name="Google Shape;96;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7" name="Google Shape;97;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8" name="Google Shape;98;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9" name="Google Shape;99;p17"/>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technology commercial below.</a:t>
            </a:r>
            <a:endParaRPr sz="1200">
              <a:solidFill>
                <a:schemeClr val="dk1"/>
              </a:solidFill>
              <a:latin typeface="Inter"/>
              <a:ea typeface="Inter"/>
              <a:cs typeface="Inter"/>
              <a:sym typeface="Inter"/>
            </a:endParaRPr>
          </a:p>
        </p:txBody>
      </p:sp>
      <p:sp>
        <p:nvSpPr>
          <p:cNvPr id="100" name="Google Shape;100;p17"/>
          <p:cNvSpPr txBox="1"/>
          <p:nvPr/>
        </p:nvSpPr>
        <p:spPr>
          <a:xfrm>
            <a:off x="556825" y="11806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500">
              <a:solidFill>
                <a:srgbClr val="595959"/>
              </a:solidFill>
              <a:latin typeface="Inter"/>
              <a:ea typeface="Inter"/>
              <a:cs typeface="Inter"/>
              <a:sym typeface="Inter"/>
            </a:endParaRPr>
          </a:p>
        </p:txBody>
      </p:sp>
      <p:sp>
        <p:nvSpPr>
          <p:cNvPr id="101" name="Google Shape;10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5" name="Shape 105"/>
        <p:cNvGrpSpPr/>
        <p:nvPr/>
      </p:nvGrpSpPr>
      <p:grpSpPr>
        <a:xfrm>
          <a:off x="0" y="0"/>
          <a:ext cx="0" cy="0"/>
          <a:chOff x="0" y="0"/>
          <a:chExt cx="0" cy="0"/>
        </a:xfrm>
      </p:grpSpPr>
      <p:sp>
        <p:nvSpPr>
          <p:cNvPr id="106" name="Google Shape;106;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Interview Script</a:t>
            </a:r>
            <a:endParaRPr sz="2400">
              <a:solidFill>
                <a:schemeClr val="dk1"/>
              </a:solidFill>
              <a:latin typeface="Halant"/>
              <a:ea typeface="Halant"/>
              <a:cs typeface="Halant"/>
              <a:sym typeface="Halant"/>
            </a:endParaRPr>
          </a:p>
        </p:txBody>
      </p:sp>
      <p:pic>
        <p:nvPicPr>
          <p:cNvPr id="107" name="Google Shape;107;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8" name="Google Shape;108;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9" name="Google Shape;109;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0" name="Google Shape;110;p18"/>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interview with a key figure below.</a:t>
            </a:r>
            <a:endParaRPr sz="1200">
              <a:solidFill>
                <a:schemeClr val="dk1"/>
              </a:solidFill>
              <a:latin typeface="Inter"/>
              <a:ea typeface="Inter"/>
              <a:cs typeface="Inter"/>
              <a:sym typeface="Inter"/>
            </a:endParaRPr>
          </a:p>
        </p:txBody>
      </p:sp>
      <p:sp>
        <p:nvSpPr>
          <p:cNvPr id="111" name="Google Shape;111;p18"/>
          <p:cNvSpPr txBox="1"/>
          <p:nvPr/>
        </p:nvSpPr>
        <p:spPr>
          <a:xfrm>
            <a:off x="556825" y="13330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500">
              <a:solidFill>
                <a:srgbClr val="595959"/>
              </a:solidFill>
              <a:latin typeface="Inter"/>
              <a:ea typeface="Inter"/>
              <a:cs typeface="Inter"/>
              <a:sym typeface="Inter"/>
            </a:endParaRPr>
          </a:p>
        </p:txBody>
      </p:sp>
      <p:sp>
        <p:nvSpPr>
          <p:cNvPr id="112" name="Google Shape;112;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6" name="Shape 116"/>
        <p:cNvGrpSpPr/>
        <p:nvPr/>
      </p:nvGrpSpPr>
      <p:grpSpPr>
        <a:xfrm>
          <a:off x="0" y="0"/>
          <a:ext cx="0" cy="0"/>
          <a:chOff x="0" y="0"/>
          <a:chExt cx="0" cy="0"/>
        </a:xfrm>
      </p:grpSpPr>
      <p:sp>
        <p:nvSpPr>
          <p:cNvPr id="117" name="Google Shape;117;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Newscast Research (Exemplar)</a:t>
            </a:r>
            <a:endParaRPr sz="2400">
              <a:solidFill>
                <a:schemeClr val="dk1"/>
              </a:solidFill>
              <a:latin typeface="Halant"/>
              <a:ea typeface="Halant"/>
              <a:cs typeface="Halant"/>
              <a:sym typeface="Halant"/>
            </a:endParaRPr>
          </a:p>
        </p:txBody>
      </p:sp>
      <p:pic>
        <p:nvPicPr>
          <p:cNvPr id="118" name="Google Shape;118;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9" name="Google Shape;119;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0" name="Google Shape;120;p1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1" name="Google Shape;121;p19"/>
          <p:cNvSpPr txBox="1"/>
          <p:nvPr/>
        </p:nvSpPr>
        <p:spPr>
          <a:xfrm>
            <a:off x="594300" y="655288"/>
            <a:ext cx="6583800" cy="8865900"/>
          </a:xfrm>
          <a:prstGeom prst="rect">
            <a:avLst/>
          </a:prstGeom>
          <a:noFill/>
          <a:ln>
            <a:noFill/>
          </a:ln>
        </p:spPr>
        <p:txBody>
          <a:bodyPr anchorCtr="0" anchor="t" bIns="91425" lIns="91425" spcFirstLastPara="1" rIns="91425" wrap="square" tIns="91425">
            <a:spAutoFit/>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significance of your assigned trade route.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Indian Ocean Trade Network was a vast maritime trade system that connected East Africa, the Middle East, South Asia, Southeast Asia, and China from around 800 CE to the 1500s. It was significant for facilitating the exchange of goods, ideas, technologies, and cultures across a wider area than any land-based trade route. It enabled the rise of powerful coastal city-states, such as Kilwa and Malacca, and empires like the Mughal Empire, and encouraged cultural syncretism, especially in port cities.</a:t>
            </a:r>
            <a:br>
              <a:rPr lang="en" sz="1200">
                <a:solidFill>
                  <a:srgbClr val="E95C3D"/>
                </a:solidFill>
                <a:latin typeface="Inter"/>
                <a:ea typeface="Inter"/>
                <a:cs typeface="Inter"/>
                <a:sym typeface="Inter"/>
              </a:rPr>
            </a:br>
            <a:endParaRPr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and explain three goods/ ideas/ technologies/ beliefs that diffused along your assigned trade route.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Spices: Products like cloves, nutmeg, and pepper from Southeast Asia were highly valued and traded to the Middle East and Europe.</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Islam: The spread of Islam was facilitated by Muslim merchants who established communities along trade hubs like Zanzibar and Malacca.</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Textiles: Indian cotton and woven fabrics became highly sought after in the Middle East, Africa, and Southeast Asia.</a:t>
            </a:r>
            <a:endParaRPr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a key technology that fostered trade along your assigned trade route and explain how it increased trade.</a:t>
            </a:r>
            <a:r>
              <a:rPr b="1" lang="en" sz="1200">
                <a:solidFill>
                  <a:schemeClr val="dk1"/>
                </a:solidFill>
                <a:latin typeface="Inter"/>
                <a:ea typeface="Inter"/>
                <a:cs typeface="Inter"/>
                <a:sym typeface="Inter"/>
              </a:rPr>
              <a:t>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Lateen Sails were critical to the success of the Indian Ocean trade. These triangular sails, mounted on dhows and other ships, allowed sailors to harness monsoon winds effectively, enabling year-round travel between regions. This innovation made long-distance maritime trade faster and more reliable.</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one key figure who traveled along your assigned trade route and explain their significance.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Zheng He, a Chinese admiral during the Ming Dynasty, led seven naval expeditions across the Indian Ocean between 1405 and 1433. His voyages established Chinese influence in the region, increased trade, and brought back goods like spices and exotic animals. Zheng He also helped spread Chinese cultural and technological influence across Southeast Asia, South Asia, and East Africa.</a:t>
            </a:r>
            <a:br>
              <a:rPr b="1" lang="en" sz="1200">
                <a:solidFill>
                  <a:srgbClr val="E95C3D"/>
                </a:solidFill>
                <a:latin typeface="Inter"/>
                <a:ea typeface="Inter"/>
                <a:cs typeface="Inter"/>
                <a:sym typeface="Inter"/>
              </a:rPr>
            </a:br>
            <a:endParaRPr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Compare your trade route to one of the other trade routes. Think about was traded, what ideas diffused, what technologies were used, etc.</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Goods Traded: The Silk Road emphasized luxury goods like silk and porcelain, while the Indian Ocean Trade Network also included bulk items like timber and grain.</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Ideas Diffused: The Silk Road facilitated the spread of Buddhism and gunpowder technologies, while the Indian Ocean spread Islam extensively and fostered cultural syncretism in coastal areas.</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Technologies: The Silk Road relied on overland innovations like caravanserais, whereas the Indian Ocean trade depended on maritime technologies like dhows and the lateen sail.</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Both routes were essential to linking Afro-Eurasian economies, cultures, and religions, but the Indian Ocean Network had the advantage of lower transportation costs for heavier goods due to sea travel.</a:t>
            </a:r>
            <a:endParaRPr sz="1200">
              <a:solidFill>
                <a:srgbClr val="E95C3D"/>
              </a:solidFill>
              <a:latin typeface="Inter"/>
              <a:ea typeface="Inter"/>
              <a:cs typeface="Inter"/>
              <a:sym typeface="Inter"/>
            </a:endParaRPr>
          </a:p>
        </p:txBody>
      </p:sp>
      <p:sp>
        <p:nvSpPr>
          <p:cNvPr id="122" name="Google Shape;122;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6" name="Shape 126"/>
        <p:cNvGrpSpPr/>
        <p:nvPr/>
      </p:nvGrpSpPr>
      <p:grpSpPr>
        <a:xfrm>
          <a:off x="0" y="0"/>
          <a:ext cx="0" cy="0"/>
          <a:chOff x="0" y="0"/>
          <a:chExt cx="0" cy="0"/>
        </a:xfrm>
      </p:grpSpPr>
      <p:sp>
        <p:nvSpPr>
          <p:cNvPr id="127" name="Google Shape;127;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News Story (Exemplar)</a:t>
            </a:r>
            <a:endParaRPr sz="2400">
              <a:solidFill>
                <a:schemeClr val="dk1"/>
              </a:solidFill>
              <a:latin typeface="Halant"/>
              <a:ea typeface="Halant"/>
              <a:cs typeface="Halant"/>
              <a:sym typeface="Halant"/>
            </a:endParaRPr>
          </a:p>
        </p:txBody>
      </p:sp>
      <p:pic>
        <p:nvPicPr>
          <p:cNvPr id="128" name="Google Shape;128;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9" name="Google Shape;129;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0" name="Google Shape;130;p2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1" name="Google Shape;131;p20"/>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news story below.</a:t>
            </a:r>
            <a:endParaRPr sz="1200">
              <a:solidFill>
                <a:schemeClr val="dk1"/>
              </a:solidFill>
              <a:latin typeface="Inter"/>
              <a:ea typeface="Inter"/>
              <a:cs typeface="Inter"/>
              <a:sym typeface="Inter"/>
            </a:endParaRPr>
          </a:p>
        </p:txBody>
      </p:sp>
      <p:sp>
        <p:nvSpPr>
          <p:cNvPr id="132" name="Google Shape;132;p20"/>
          <p:cNvSpPr txBox="1"/>
          <p:nvPr/>
        </p:nvSpPr>
        <p:spPr>
          <a:xfrm>
            <a:off x="556825" y="11806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“Good evening, and welcome to Global Exchange News! Tonight, we’re diving into the Indian Ocean Trade Network, one of the largest and most influential maritime trade systems in Afro-Eurasian history.</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Spanning the East African coast, the Arabian Peninsula, South Asia, Southeast Asia, and even China, this trade route has connected diverse regions and cultures for centuries.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On this route, merchants exchange valuable goods like spices, silks, and precious metals, alongside bulk items like timber and rice. The Indian Ocean isn’t just a sea of commerce—it’s a conduit for ideas and religions, with Islam spreading widely thanks to merchant communities in port cities like Malacca and Zanzibar.</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Empires such as the Swahili city-states, the Mughal Empire, and the Ming Dynasty owe much of their prosperity to this trade. Maritime innovations like dhows and the use of monsoon winds revolutionized travel and trade across this vast network.</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In summary, the Indian Ocean Trade Network was the lifeblood of Afro-Eurasian exchange, shaping economies, cultures, and societies across continents. Stay tuned for more historical insights on Global Exchange News!”</a:t>
            </a:r>
            <a:endParaRPr b="1" sz="1200">
              <a:solidFill>
                <a:srgbClr val="E95C3D"/>
              </a:solidFill>
              <a:latin typeface="Inter"/>
              <a:ea typeface="Inter"/>
              <a:cs typeface="Inter"/>
              <a:sym typeface="Inter"/>
            </a:endParaRPr>
          </a:p>
        </p:txBody>
      </p:sp>
      <p:sp>
        <p:nvSpPr>
          <p:cNvPr id="133" name="Google Shape;133;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7" name="Shape 137"/>
        <p:cNvGrpSpPr/>
        <p:nvPr/>
      </p:nvGrpSpPr>
      <p:grpSpPr>
        <a:xfrm>
          <a:off x="0" y="0"/>
          <a:ext cx="0" cy="0"/>
          <a:chOff x="0" y="0"/>
          <a:chExt cx="0" cy="0"/>
        </a:xfrm>
      </p:grpSpPr>
      <p:sp>
        <p:nvSpPr>
          <p:cNvPr id="138" name="Google Shape;138;p2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100">
                <a:solidFill>
                  <a:schemeClr val="dk1"/>
                </a:solidFill>
                <a:latin typeface="Halant"/>
                <a:ea typeface="Halant"/>
                <a:cs typeface="Halant"/>
                <a:sym typeface="Halant"/>
              </a:rPr>
              <a:t>Trade Routes Technology Commercial (Exemplar)</a:t>
            </a:r>
            <a:endParaRPr sz="2000">
              <a:solidFill>
                <a:schemeClr val="dk1"/>
              </a:solidFill>
              <a:latin typeface="Halant"/>
              <a:ea typeface="Halant"/>
              <a:cs typeface="Halant"/>
              <a:sym typeface="Halant"/>
            </a:endParaRPr>
          </a:p>
        </p:txBody>
      </p:sp>
      <p:pic>
        <p:nvPicPr>
          <p:cNvPr id="139" name="Google Shape;139;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0" name="Google Shape;140;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1" name="Google Shape;141;p2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2" name="Google Shape;142;p21"/>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technology commercial below.</a:t>
            </a:r>
            <a:endParaRPr sz="1200">
              <a:solidFill>
                <a:schemeClr val="dk1"/>
              </a:solidFill>
              <a:latin typeface="Inter"/>
              <a:ea typeface="Inter"/>
              <a:cs typeface="Inter"/>
              <a:sym typeface="Inter"/>
            </a:endParaRPr>
          </a:p>
        </p:txBody>
      </p:sp>
      <p:sp>
        <p:nvSpPr>
          <p:cNvPr id="143" name="Google Shape;143;p21"/>
          <p:cNvSpPr txBox="1"/>
          <p:nvPr/>
        </p:nvSpPr>
        <p:spPr>
          <a:xfrm>
            <a:off x="556825" y="11806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“Want to sail the seas like a pro? Say hello to the game-changing Lateen Sail—the secret behind the success of Indian Ocean traders!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This revolutionary triangular sail lets you harness monsoon winds, making long-distance sea travel faster and more efficient. Whether you're transporting spices from Southeast Asia, silks from China, or gold from East Africa, the Lateen Sail ensures smooth sailing year-round.</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With its ability to navigate against the wind, the Lateen Sail is your ticket to expanding trade routes and maximizing profits.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Don’t let the wind decide your fate—take control with the Lateen Sail!</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Lateen Sail: Navigating trade, one breeze at a time.”</a:t>
            </a:r>
            <a:endParaRPr b="1" sz="1200">
              <a:solidFill>
                <a:srgbClr val="E95C3D"/>
              </a:solidFill>
              <a:latin typeface="Inter"/>
              <a:ea typeface="Inter"/>
              <a:cs typeface="Inter"/>
              <a:sym typeface="Inter"/>
            </a:endParaRPr>
          </a:p>
        </p:txBody>
      </p:sp>
      <p:sp>
        <p:nvSpPr>
          <p:cNvPr id="144" name="Google Shape;144;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